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0" r:id="rId3"/>
  </p:sldMasterIdLst>
  <p:notesMasterIdLst>
    <p:notesMasterId r:id="rId32"/>
  </p:notesMasterIdLst>
  <p:handoutMasterIdLst>
    <p:handoutMasterId r:id="rId33"/>
  </p:handoutMasterIdLst>
  <p:sldIdLst>
    <p:sldId id="473" r:id="rId4"/>
    <p:sldId id="479" r:id="rId5"/>
    <p:sldId id="502" r:id="rId6"/>
    <p:sldId id="481" r:id="rId7"/>
    <p:sldId id="482" r:id="rId8"/>
    <p:sldId id="483" r:id="rId9"/>
    <p:sldId id="484" r:id="rId10"/>
    <p:sldId id="486" r:id="rId11"/>
    <p:sldId id="487" r:id="rId12"/>
    <p:sldId id="488" r:id="rId13"/>
    <p:sldId id="489" r:id="rId14"/>
    <p:sldId id="490" r:id="rId15"/>
    <p:sldId id="492" r:id="rId16"/>
    <p:sldId id="493" r:id="rId17"/>
    <p:sldId id="504" r:id="rId18"/>
    <p:sldId id="494" r:id="rId19"/>
    <p:sldId id="495" r:id="rId20"/>
    <p:sldId id="496" r:id="rId21"/>
    <p:sldId id="499" r:id="rId22"/>
    <p:sldId id="500" r:id="rId23"/>
    <p:sldId id="497" r:id="rId24"/>
    <p:sldId id="498" r:id="rId25"/>
    <p:sldId id="503" r:id="rId26"/>
    <p:sldId id="501" r:id="rId27"/>
    <p:sldId id="505" r:id="rId28"/>
    <p:sldId id="477" r:id="rId29"/>
    <p:sldId id="506" r:id="rId30"/>
    <p:sldId id="48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709A2BE3-2D0E-4BDF-9E7B-B5B14B6C6981}">
          <p14:sldIdLst>
            <p14:sldId id="473"/>
            <p14:sldId id="479"/>
          </p14:sldIdLst>
        </p14:section>
        <p14:section name="Вградени системи" id="{B928A272-2157-452D-8660-BDF118332656}">
          <p14:sldIdLst>
            <p14:sldId id="502"/>
            <p14:sldId id="481"/>
            <p14:sldId id="482"/>
            <p14:sldId id="483"/>
            <p14:sldId id="484"/>
            <p14:sldId id="486"/>
            <p14:sldId id="487"/>
            <p14:sldId id="488"/>
            <p14:sldId id="489"/>
            <p14:sldId id="490"/>
            <p14:sldId id="492"/>
            <p14:sldId id="493"/>
          </p14:sldIdLst>
        </p14:section>
        <p14:section name="Микроконтролери" id="{C29F22DB-2F6F-4C63-BECB-C5414AE90686}">
          <p14:sldIdLst>
            <p14:sldId id="504"/>
            <p14:sldId id="494"/>
            <p14:sldId id="495"/>
            <p14:sldId id="496"/>
            <p14:sldId id="499"/>
            <p14:sldId id="500"/>
            <p14:sldId id="497"/>
            <p14:sldId id="498"/>
          </p14:sldIdLst>
        </p14:section>
        <p14:section name="Етапи на разработка" id="{910ECC61-AEB5-415A-844F-F42F47138CA8}">
          <p14:sldIdLst>
            <p14:sldId id="503"/>
            <p14:sldId id="501"/>
            <p14:sldId id="505"/>
          </p14:sldIdLst>
        </p14:section>
        <p14:section name="Заключение" id="{EE466CCA-AFA8-4E0C-9826-0A2BAF549851}">
          <p14:sldIdLst>
            <p14:sldId id="477"/>
            <p14:sldId id="506"/>
            <p14:sldId id="48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533" autoAdjust="0"/>
  </p:normalViewPr>
  <p:slideViewPr>
    <p:cSldViewPr>
      <p:cViewPr varScale="1">
        <p:scale>
          <a:sx n="74" d="100"/>
          <a:sy n="74" d="100"/>
        </p:scale>
        <p:origin x="-51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1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624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9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9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68584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4/1/2019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95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31574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9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942687" y="3238143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defTabSz="1218565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FAED873-653C-4665-8B84-F6B1D489E8E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4/1/2019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565"/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1218565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63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hdr="0" ftr="0" dt="0"/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indent="-231775" algn="l" defTabSz="1218565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1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29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7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565" indent="-231775" algn="l" defTabSz="1218565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PNwc00oTY&amp;t=46s" TargetMode="External"/><Relationship Id="rId2" Type="http://schemas.openxmlformats.org/officeDocument/2006/relationships/hyperlink" Target="https://www.youtube.com/watch?v=mJV-KDqHgDQ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j0otTkNs-N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57200"/>
            <a:ext cx="10577299" cy="788071"/>
          </a:xfrm>
        </p:spPr>
        <p:txBody>
          <a:bodyPr>
            <a:normAutofit/>
          </a:bodyPr>
          <a:lstStyle/>
          <a:p>
            <a:r>
              <a:rPr lang="bg-BG" sz="4800" dirty="0" smtClean="0">
                <a:latin typeface="+mn-ea"/>
              </a:rPr>
              <a:t>Увод във вградените системи</a:t>
            </a:r>
            <a:endParaRPr lang="x-none" altLang="en-US" sz="4800" dirty="0">
              <a:latin typeface="+mn-ea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 fontScale="97500"/>
          </a:bodyPr>
          <a:lstStyle/>
          <a:p>
            <a:r>
              <a:rPr lang="bg-BG" dirty="0" smtClean="0"/>
              <a:t>Вградени системи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403126">
            <a:off x="4454673" y="3575296"/>
            <a:ext cx="2666402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B784138F-0950-4E77-A9DD-5A425862148D}"/>
              </a:ext>
            </a:extLst>
          </p:cNvPr>
          <p:cNvGrpSpPr/>
          <p:nvPr/>
        </p:nvGrpSpPr>
        <p:grpSpPr>
          <a:xfrm>
            <a:off x="760412" y="3583505"/>
            <a:ext cx="5043827" cy="2524722"/>
            <a:chOff x="745783" y="3624633"/>
            <a:chExt cx="5043827" cy="2524722"/>
          </a:xfrm>
        </p:grpSpPr>
        <p:pic>
          <p:nvPicPr>
            <p:cNvPr id="18" name="Picture 17" descr="http://softuni.b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pic>
          <p:nvPicPr>
            <p:cNvPr id="19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="" xmlns:a16="http://schemas.microsoft.com/office/drawing/2014/main" id="{F06E175F-5BEA-4FFA-BEFE-073279FAB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1" name="Text Placeholder 7">
              <a:extLst>
                <a:ext uri="{FF2B5EF4-FFF2-40B4-BE49-F238E27FC236}">
                  <a16:creationId xmlns="" xmlns:a16="http://schemas.microsoft.com/office/drawing/2014/main" id="{89D41982-99A7-459C-A044-BC03FB5F801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 dirty="0"/>
                <a:t> екип</a:t>
              </a:r>
            </a:p>
          </p:txBody>
        </p:sp>
        <p:sp>
          <p:nvSpPr>
            <p:cNvPr id="22" name="Text Placeholder 10">
              <a:extLst>
                <a:ext uri="{FF2B5EF4-FFF2-40B4-BE49-F238E27FC236}">
                  <a16:creationId xmlns="" xmlns:a16="http://schemas.microsoft.com/office/drawing/2014/main" id="{0CA1AFB9-AC1A-4329-BE5F-D27D391413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dirty="0"/>
                <a:t>Обучение за ИТ кариера</a:t>
              </a:r>
            </a:p>
          </p:txBody>
        </p:sp>
        <p:sp>
          <p:nvSpPr>
            <p:cNvPr id="24" name="Text Placeholder 11">
              <a:extLst>
                <a:ext uri="{FF2B5EF4-FFF2-40B4-BE49-F238E27FC236}">
                  <a16:creationId xmlns="" xmlns:a16="http://schemas.microsoft.com/office/drawing/2014/main" id="{8776A7C3-5AF5-4CA5-B9B0-6A1F89BCBF8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hlinkClick r:id="rId6"/>
                </a:rPr>
                <a:t>https://it-kariera.mon.bg/e-learning/</a:t>
              </a:r>
              <a:endParaRPr lang="en-GB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31687"/>
            <a:ext cx="4176083" cy="261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91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13" y="1211445"/>
            <a:ext cx="7427999" cy="5570355"/>
          </a:xfrm>
        </p:spPr>
        <p:txBody>
          <a:bodyPr/>
          <a:lstStyle/>
          <a:p>
            <a:pPr algn="just"/>
            <a:r>
              <a:rPr lang="bg-BG" dirty="0" smtClean="0"/>
              <a:t>Сензорите (датчиците) са устройства, които преобразуват определена физическа величина в електрически сигнал, ко</a:t>
            </a:r>
            <a:r>
              <a:rPr lang="bg-BG" dirty="0"/>
              <a:t>й</a:t>
            </a:r>
            <a:r>
              <a:rPr lang="bg-BG" dirty="0" smtClean="0"/>
              <a:t>то може да бъде разчетен от програмируемото устройство. Пример за сензори са: сензори за температура, сензор за влажност, сензор за анализ на газове, </a:t>
            </a:r>
            <a:r>
              <a:rPr lang="en-US" dirty="0" smtClean="0"/>
              <a:t>pH </a:t>
            </a:r>
            <a:r>
              <a:rPr lang="bg-BG" dirty="0" smtClean="0"/>
              <a:t>сензор...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</a:t>
            </a:r>
            <a:r>
              <a:rPr lang="en-US" dirty="0" smtClean="0"/>
              <a:t>–</a:t>
            </a:r>
            <a:r>
              <a:rPr lang="bg-BG" dirty="0" smtClean="0"/>
              <a:t>  сензори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600200"/>
            <a:ext cx="3562126" cy="35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Изпълнителните устройства извършват определена полезна работа</a:t>
            </a:r>
            <a:r>
              <a:rPr lang="bg-BG" dirty="0"/>
              <a:t> </a:t>
            </a:r>
            <a:r>
              <a:rPr lang="bg-BG" dirty="0" smtClean="0"/>
              <a:t>под управление на програмируемото устройство. Пример за такива устройства са електродвигатели, дисплеи, светлинни и звукови индикации, нагреватели, бъркалки, компресори, помпи, пневматични цилиндри... 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 </a:t>
            </a:r>
            <a:r>
              <a:rPr lang="bg-BG" dirty="0"/>
              <a:t>разяснение </a:t>
            </a:r>
            <a:r>
              <a:rPr lang="bg-BG" dirty="0" smtClean="0"/>
              <a:t>– изпълнителни устройства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12" y="4038600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Преобразувателните схеми служат за допълнителна обработка на електрическите сигнали. Напр. изходите на някои сензори имат много ниски стойности на изходното напрежение и за да могат да бъдат прочетени от програмируемото устройство е необходимо електрическият сигнал предварително да се усили.</a:t>
            </a:r>
          </a:p>
          <a:p>
            <a:pPr marL="0" indent="0">
              <a:buNone/>
            </a:pPr>
            <a:r>
              <a:rPr lang="bg-BG" dirty="0" smtClean="0"/>
              <a:t>   Пример за такива схеми са: усилватели, филтри, делители на ток/напрежение, схеми за смяна нивото на сигнала, драйвери за електромотори...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– </a:t>
            </a:r>
            <a:r>
              <a:rPr lang="bg-BG" dirty="0" smtClean="0"/>
              <a:t> преобразувателни схеми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7648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комуникация с компютърни системи или други вградени системи се използват стандартизирани протоколи за комуникация. Те се реализират хардуерно като част от програмируемото устройство или като външени модули. Пример за такива комуникации са: </a:t>
            </a:r>
            <a:r>
              <a:rPr lang="en-US" dirty="0" smtClean="0"/>
              <a:t>USB, UART, SPI, I2C, CAN, RS232, RS485,  Bluetooth, Wi-Fi, </a:t>
            </a:r>
            <a:r>
              <a:rPr lang="en-US" dirty="0" err="1" smtClean="0"/>
              <a:t>Zigbee</a:t>
            </a:r>
            <a:r>
              <a:rPr lang="en-US" dirty="0" smtClean="0"/>
              <a:t>, </a:t>
            </a:r>
            <a:r>
              <a:rPr lang="en-US" dirty="0" err="1" smtClean="0"/>
              <a:t>LoRaWAN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7061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</a:t>
            </a:r>
            <a:r>
              <a:rPr lang="bg-BG" dirty="0" smtClean="0"/>
              <a:t>система - комуникация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4572000"/>
            <a:ext cx="5410200" cy="18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 smtClean="0"/>
              <a:t>Една вградена система не е необходимо да съдържа всички от изброените елементи. Напр. електронна метрологична станция може да има само сензори и средства комуникация без да е необходимо да има изпълнителни устройства, които да управлява. А пък система за управление на гаражната врата чрез дистанционно може да няма сензори.</a:t>
            </a:r>
          </a:p>
          <a:p>
            <a:r>
              <a:rPr lang="bg-BG" dirty="0" smtClean="0"/>
              <a:t>Повечето системи за управление на отговорни и важни процеси (напр. автопилот на самолет) е необходимо да има данни от текущото състояние на обекта и спрямо него да прилага подходящо управление. Такава връзка се нарича </a:t>
            </a:r>
            <a:r>
              <a:rPr lang="bg-BG" b="1" dirty="0" smtClean="0"/>
              <a:t>обратна връзка </a:t>
            </a:r>
            <a:r>
              <a:rPr lang="bg-BG" dirty="0" smtClean="0"/>
              <a:t>(</a:t>
            </a:r>
            <a:r>
              <a:rPr lang="en-US" b="1" dirty="0" smtClean="0"/>
              <a:t>feedback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и е много важна при управлението на различни процеси.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8585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система</a:t>
            </a:r>
            <a:r>
              <a:rPr lang="en-US" dirty="0"/>
              <a:t> </a:t>
            </a:r>
            <a:r>
              <a:rPr lang="en-US" dirty="0" smtClean="0"/>
              <a:t>–</a:t>
            </a:r>
            <a:r>
              <a:rPr lang="bg-BG" dirty="0" smtClean="0"/>
              <a:t> обобщение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266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Микроконтролери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en-US" dirty="0" smtClean="0"/>
              <a:t>MCU – </a:t>
            </a:r>
            <a:r>
              <a:rPr lang="en-US" dirty="0" err="1" smtClean="0"/>
              <a:t>MicroController</a:t>
            </a:r>
            <a:r>
              <a:rPr lang="en-US" dirty="0" smtClean="0"/>
              <a:t> Unit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322784"/>
            <a:ext cx="5105401" cy="2792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317153"/>
            <a:ext cx="4419600" cy="276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40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47599" cy="5570355"/>
          </a:xfrm>
        </p:spPr>
        <p:txBody>
          <a:bodyPr>
            <a:normAutofit/>
          </a:bodyPr>
          <a:lstStyle/>
          <a:p>
            <a:r>
              <a:rPr lang="bg-BG" b="1" dirty="0" smtClean="0"/>
              <a:t>Микроконтролерът</a:t>
            </a:r>
            <a:r>
              <a:rPr lang="bg-BG" dirty="0" smtClean="0"/>
              <a:t> е едночипова (в корпуса на една интегрална схема) компютърна система. Един от най-използваните модули в съвременните вградени системи.</a:t>
            </a:r>
          </a:p>
          <a:p>
            <a:r>
              <a:rPr lang="bg-BG" dirty="0" smtClean="0">
                <a:solidFill>
                  <a:srgbClr val="00B050"/>
                </a:solidFill>
              </a:rPr>
              <a:t>+ малка консумация на ел. енергия</a:t>
            </a:r>
          </a:p>
          <a:p>
            <a:r>
              <a:rPr lang="bg-BG" dirty="0">
                <a:solidFill>
                  <a:srgbClr val="00B050"/>
                </a:solidFill>
              </a:rPr>
              <a:t>+</a:t>
            </a:r>
            <a:r>
              <a:rPr lang="bg-BG" dirty="0" smtClean="0">
                <a:solidFill>
                  <a:srgbClr val="00B050"/>
                </a:solidFill>
              </a:rPr>
              <a:t> малки размери </a:t>
            </a:r>
          </a:p>
          <a:p>
            <a:r>
              <a:rPr lang="bg-BG" dirty="0" smtClean="0">
                <a:solidFill>
                  <a:srgbClr val="00B050"/>
                </a:solidFill>
              </a:rPr>
              <a:t>+ ниска цена</a:t>
            </a:r>
          </a:p>
          <a:p>
            <a:r>
              <a:rPr lang="bg-BG" dirty="0">
                <a:solidFill>
                  <a:srgbClr val="FF0000"/>
                </a:solidFill>
              </a:rPr>
              <a:t> </a:t>
            </a:r>
            <a:r>
              <a:rPr lang="bg-BG" dirty="0" smtClean="0">
                <a:solidFill>
                  <a:srgbClr val="FF0000"/>
                </a:solidFill>
              </a:rPr>
              <a:t>- </a:t>
            </a:r>
            <a:r>
              <a:rPr lang="bg-BG" dirty="0">
                <a:solidFill>
                  <a:srgbClr val="FF0000"/>
                </a:solidFill>
              </a:rPr>
              <a:t>н</a:t>
            </a:r>
            <a:r>
              <a:rPr lang="bg-BG" dirty="0" smtClean="0">
                <a:solidFill>
                  <a:srgbClr val="FF0000"/>
                </a:solidFill>
              </a:rPr>
              <a:t>иска изчислителна мощност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Микроконт</a:t>
            </a:r>
            <a:r>
              <a:rPr lang="bg-BG" dirty="0"/>
              <a:t>р</a:t>
            </a:r>
            <a:r>
              <a:rPr lang="bg-BG" dirty="0" smtClean="0"/>
              <a:t>олер</a:t>
            </a:r>
            <a:endParaRPr lang="bg-BG" dirty="0"/>
          </a:p>
        </p:txBody>
      </p:sp>
      <p:pic>
        <p:nvPicPr>
          <p:cNvPr id="6" name="Content Placeholder 4" descr="pic-microcontrollers-programming-in-c-chapter-01-image-0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3612" y="2895600"/>
            <a:ext cx="4419600" cy="33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Блокова схема на микроконтролер</a:t>
            </a:r>
            <a:endParaRPr lang="bg-BG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473209"/>
            <a:ext cx="8230313" cy="492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85000" lnSpcReduction="20000"/>
          </a:bodyPr>
          <a:lstStyle/>
          <a:p>
            <a:r>
              <a:rPr lang="bg-BG" sz="3600" i="1" dirty="0"/>
              <a:t>Разредност</a:t>
            </a:r>
            <a:r>
              <a:rPr lang="en-US" sz="3600" i="1" dirty="0"/>
              <a:t>:</a:t>
            </a:r>
            <a:r>
              <a:rPr lang="bg-BG" sz="3600" dirty="0"/>
              <a:t> </a:t>
            </a:r>
            <a:r>
              <a:rPr lang="en-US" sz="3600" dirty="0"/>
              <a:t>[bits]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en-US" sz="3600" i="1" dirty="0"/>
              <a:t>T</a:t>
            </a:r>
            <a:r>
              <a:rPr lang="bg-BG" sz="3600" i="1" dirty="0"/>
              <a:t>актова честота</a:t>
            </a:r>
            <a:r>
              <a:rPr lang="en-US" sz="3600" i="1" dirty="0"/>
              <a:t>: </a:t>
            </a:r>
            <a:r>
              <a:rPr lang="en-US" sz="3600" dirty="0"/>
              <a:t>[MHz]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Производителност</a:t>
            </a:r>
            <a:r>
              <a:rPr lang="en-US" sz="3600" i="1" dirty="0"/>
              <a:t>:</a:t>
            </a:r>
            <a:r>
              <a:rPr lang="en-US" sz="3600" dirty="0"/>
              <a:t> [MIPS]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Размер на оперативната памет, </a:t>
            </a:r>
            <a:r>
              <a:rPr lang="en-US" sz="3600" i="1" dirty="0"/>
              <a:t>RAM: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Размер на програмната памет, </a:t>
            </a:r>
            <a:r>
              <a:rPr lang="en-US" sz="3600" i="1" dirty="0"/>
              <a:t>Flash: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Размер на постоянната памет, </a:t>
            </a:r>
            <a:r>
              <a:rPr lang="en-US" sz="3600" i="1" dirty="0"/>
              <a:t>EEPROM: </a:t>
            </a:r>
            <a:r>
              <a:rPr lang="en-US" sz="3600" dirty="0"/>
              <a:t>[ </a:t>
            </a:r>
            <a:r>
              <a:rPr lang="en-US" sz="3600" dirty="0" err="1"/>
              <a:t>kB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Входно-изходни портове</a:t>
            </a:r>
            <a:r>
              <a:rPr lang="en-US" sz="3600" i="1" dirty="0"/>
              <a:t>:</a:t>
            </a:r>
            <a:r>
              <a:rPr lang="bg-BG" sz="3600" dirty="0"/>
              <a:t> </a:t>
            </a:r>
            <a:r>
              <a:rPr lang="en-US" sz="3600" dirty="0"/>
              <a:t>[</a:t>
            </a:r>
            <a:r>
              <a:rPr lang="bg-BG" sz="3600" dirty="0"/>
              <a:t>бр.</a:t>
            </a:r>
            <a:r>
              <a:rPr lang="en-US" sz="3600" dirty="0"/>
              <a:t>, </a:t>
            </a:r>
            <a:r>
              <a:rPr lang="bg-BG" sz="3600" dirty="0"/>
              <a:t>видове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Комуникационни интерфейси:</a:t>
            </a:r>
            <a:r>
              <a:rPr lang="bg-BG" sz="3600" dirty="0"/>
              <a:t> </a:t>
            </a:r>
            <a:r>
              <a:rPr lang="en-US" sz="3600" dirty="0"/>
              <a:t>[</a:t>
            </a:r>
            <a:r>
              <a:rPr lang="bg-BG" sz="3600" dirty="0"/>
              <a:t>видове</a:t>
            </a:r>
            <a:r>
              <a:rPr lang="en-US" sz="3600" dirty="0"/>
              <a:t>]</a:t>
            </a:r>
            <a:r>
              <a:rPr lang="bg-BG" sz="3600" dirty="0"/>
              <a:t>;</a:t>
            </a:r>
          </a:p>
          <a:p>
            <a:r>
              <a:rPr lang="bg-BG" sz="3600" dirty="0"/>
              <a:t> </a:t>
            </a:r>
            <a:r>
              <a:rPr lang="bg-BG" sz="3600" i="1" dirty="0"/>
              <a:t>Захранващо напрежение</a:t>
            </a:r>
            <a:r>
              <a:rPr lang="en-US" sz="3600" i="1" dirty="0"/>
              <a:t>:</a:t>
            </a:r>
            <a:r>
              <a:rPr lang="bg-BG" sz="3600" i="1" dirty="0"/>
              <a:t> </a:t>
            </a:r>
            <a:r>
              <a:rPr lang="en-US" sz="3600" dirty="0"/>
              <a:t>[V]</a:t>
            </a:r>
            <a:r>
              <a:rPr lang="bg-BG" sz="3600" dirty="0"/>
              <a:t>;</a:t>
            </a:r>
            <a:endParaRPr lang="en-US" sz="3600" dirty="0"/>
          </a:p>
          <a:p>
            <a:r>
              <a:rPr lang="bg-BG" sz="3600" dirty="0"/>
              <a:t> </a:t>
            </a:r>
            <a:r>
              <a:rPr lang="bg-BG" sz="3600" i="1" dirty="0"/>
              <a:t>Цена: </a:t>
            </a:r>
            <a:r>
              <a:rPr lang="en-US" sz="3600" dirty="0"/>
              <a:t>[$]</a:t>
            </a:r>
            <a:r>
              <a:rPr lang="bg-BG" sz="3600" i="1" dirty="0"/>
              <a:t>.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172797" cy="1110780"/>
          </a:xfrm>
        </p:spPr>
        <p:txBody>
          <a:bodyPr>
            <a:normAutofit/>
          </a:bodyPr>
          <a:lstStyle/>
          <a:p>
            <a:r>
              <a:rPr lang="bg-BG" dirty="0" smtClean="0"/>
              <a:t>Основни параметри на микроконтролерите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838200"/>
            <a:ext cx="11804822" cy="5570355"/>
          </a:xfrm>
        </p:spPr>
        <p:txBody>
          <a:bodyPr/>
          <a:lstStyle/>
          <a:p>
            <a:pPr algn="just"/>
            <a:r>
              <a:rPr lang="bg-BG" dirty="0" smtClean="0"/>
              <a:t>Програмата се създава в среда за разработка, която обикновено се предоставя от производителя на микроконтролера. Нейната цел е да преведе сорс кода от езика от високо ниво до машинен код</a:t>
            </a:r>
            <a:r>
              <a:rPr lang="en-US" dirty="0" smtClean="0"/>
              <a:t> - </a:t>
            </a:r>
            <a:r>
              <a:rPr lang="en-US" i="1" dirty="0" smtClean="0"/>
              <a:t>*</a:t>
            </a:r>
            <a:r>
              <a:rPr lang="bg-BG" i="1" dirty="0" smtClean="0"/>
              <a:t>.</a:t>
            </a:r>
            <a:r>
              <a:rPr lang="en-US" i="1" dirty="0" smtClean="0"/>
              <a:t>hex </a:t>
            </a:r>
            <a:r>
              <a:rPr lang="bg-BG" dirty="0" smtClean="0"/>
              <a:t>файл. 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Програмиране на микроконтролери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3268013"/>
            <a:ext cx="7600950" cy="32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9230" y="41275"/>
            <a:ext cx="5053965" cy="1110615"/>
          </a:xfrm>
        </p:spPr>
        <p:txBody>
          <a:bodyPr>
            <a:normAutofit/>
          </a:bodyPr>
          <a:lstStyle/>
          <a:p>
            <a:r>
              <a:rPr lang="x-none" dirty="0">
                <a:cs typeface="+mn-lt"/>
              </a:rPr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9942598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 smtClean="0"/>
              <a:t>Дефиниция за вградена система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 smtClean="0"/>
              <a:t>Структура на вградена система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 smtClean="0"/>
              <a:t>Примери за вградени системи</a:t>
            </a:r>
            <a:endParaRPr lang="bg-BG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 smtClean="0"/>
              <a:t>Микроконтролери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dirty="0" smtClean="0"/>
              <a:t>Етапи на разработка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1" y="2821904"/>
            <a:ext cx="3406801" cy="35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*</a:t>
            </a:r>
            <a:r>
              <a:rPr lang="bg-BG" dirty="0" smtClean="0"/>
              <a:t>.</a:t>
            </a:r>
            <a:r>
              <a:rPr lang="en-US" dirty="0" smtClean="0"/>
              <a:t>hex</a:t>
            </a:r>
            <a:r>
              <a:rPr lang="bg-BG" dirty="0" smtClean="0"/>
              <a:t> файлът </a:t>
            </a:r>
            <a:r>
              <a:rPr lang="bg-BG" dirty="0"/>
              <a:t>се изпраща през порт от компютъра до специално устройство наречено програматор и се записва в програмната памет на микроконтролера.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Записване на програмата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3200400"/>
            <a:ext cx="6953250" cy="30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3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80399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Езици от ниско ниво: машинен език, асемблер</a:t>
            </a:r>
            <a:r>
              <a:rPr lang="en-US" dirty="0" smtClean="0"/>
              <a:t>:</a:t>
            </a:r>
            <a:endParaRPr lang="bg-BG" dirty="0" smtClean="0"/>
          </a:p>
          <a:p>
            <a:pPr marL="0" indent="0">
              <a:buNone/>
            </a:pPr>
            <a:r>
              <a:rPr lang="bg-BG" dirty="0">
                <a:solidFill>
                  <a:srgbClr val="00B050"/>
                </a:solidFill>
              </a:rPr>
              <a:t> </a:t>
            </a:r>
            <a:r>
              <a:rPr lang="bg-BG" dirty="0" smtClean="0">
                <a:solidFill>
                  <a:srgbClr val="00B050"/>
                </a:solidFill>
              </a:rPr>
              <a:t>+ максимален контрол върху хардуера</a:t>
            </a:r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 </a:t>
            </a:r>
            <a:r>
              <a:rPr lang="bg-BG" dirty="0" smtClean="0">
                <a:solidFill>
                  <a:srgbClr val="FF0000"/>
                </a:solidFill>
              </a:rPr>
              <a:t>-  силно зависими от вътрешната архитектура на микроконтролера.</a:t>
            </a:r>
          </a:p>
          <a:p>
            <a:r>
              <a:rPr lang="bg-BG" dirty="0"/>
              <a:t> </a:t>
            </a:r>
            <a:r>
              <a:rPr lang="bg-BG" dirty="0" smtClean="0"/>
              <a:t>Езици от високо ниво: </a:t>
            </a:r>
            <a:r>
              <a:rPr lang="en-US" dirty="0" smtClean="0"/>
              <a:t>C/C++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bg-BG" dirty="0" smtClean="0"/>
              <a:t>&gt;</a:t>
            </a:r>
            <a:r>
              <a:rPr lang="en-US" dirty="0" smtClean="0"/>
              <a:t> </a:t>
            </a:r>
            <a:r>
              <a:rPr lang="bg-BG" dirty="0" smtClean="0"/>
              <a:t>най-често използвани за програмиране на микроконтролери.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020397" cy="111078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Езици за програмиране на микроконтролери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981200"/>
            <a:ext cx="385677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 Графично (блоково) програмиране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bg-BG" dirty="0" smtClean="0"/>
              <a:t>използва </a:t>
            </a:r>
            <a:r>
              <a:rPr lang="bg-BG" dirty="0"/>
              <a:t>се от деца </a:t>
            </a:r>
            <a:r>
              <a:rPr lang="bg-BG" dirty="0" smtClean="0"/>
              <a:t>– напр. </a:t>
            </a:r>
            <a:r>
              <a:rPr lang="en-US" dirty="0" smtClean="0"/>
              <a:t>Lego robotics 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bg-BG" dirty="0" smtClean="0"/>
              <a:t>професионално </a:t>
            </a:r>
            <a:r>
              <a:rPr lang="bg-BG" dirty="0"/>
              <a:t>програмиране на </a:t>
            </a:r>
            <a:r>
              <a:rPr lang="en-US" dirty="0" smtClean="0"/>
              <a:t>PLC </a:t>
            </a:r>
            <a:r>
              <a:rPr lang="bg-BG" dirty="0" smtClean="0"/>
              <a:t>и микроконтролери</a:t>
            </a:r>
            <a:r>
              <a:rPr lang="en-US" dirty="0" smtClean="0"/>
              <a:t> </a:t>
            </a:r>
            <a:r>
              <a:rPr lang="bg-BG" dirty="0" smtClean="0"/>
              <a:t> чрез </a:t>
            </a:r>
            <a:r>
              <a:rPr lang="en-US" dirty="0" smtClean="0"/>
              <a:t>Ladder diagrams </a:t>
            </a:r>
            <a:r>
              <a:rPr lang="bg-BG" dirty="0" smtClean="0"/>
              <a:t>от електроинженери.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Езици за програмиране на микроконтролери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758186"/>
            <a:ext cx="4343400" cy="2802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758186"/>
            <a:ext cx="4186854" cy="28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222703"/>
            <a:ext cx="10363200" cy="1568497"/>
          </a:xfrm>
        </p:spPr>
        <p:txBody>
          <a:bodyPr/>
          <a:lstStyle/>
          <a:p>
            <a:r>
              <a:rPr lang="bg-BG" dirty="0" smtClean="0"/>
              <a:t>Етапи на разработка на вградени системи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143000"/>
            <a:ext cx="8915400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40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bg-BG" dirty="0" smtClean="0"/>
              <a:t>Проектиране и създаване на хардуер</a:t>
            </a:r>
          </a:p>
          <a:p>
            <a:pPr marL="514350" indent="-514350">
              <a:buAutoNum type="arabicPeriod"/>
            </a:pPr>
            <a:r>
              <a:rPr lang="bg-BG" dirty="0" smtClean="0"/>
              <a:t>Разработка на управляващ софтуер</a:t>
            </a:r>
            <a:endParaRPr lang="en-US" dirty="0" smtClean="0"/>
          </a:p>
          <a:p>
            <a:pPr marL="514350" indent="-514350">
              <a:buAutoNum type="arabicPeriod"/>
            </a:pPr>
            <a:endParaRPr lang="en-US" i="1" dirty="0"/>
          </a:p>
          <a:p>
            <a:pPr marL="514350" indent="-514350">
              <a:buAutoNum type="arabicPeriod"/>
            </a:pPr>
            <a:endParaRPr lang="en-US" i="1" dirty="0" smtClean="0"/>
          </a:p>
          <a:p>
            <a:pPr marL="514350" indent="-514350">
              <a:buAutoNum type="arabicPeriod"/>
            </a:pPr>
            <a:endParaRPr lang="en-US" i="1" dirty="0"/>
          </a:p>
          <a:p>
            <a:pPr marL="0" indent="0">
              <a:buNone/>
            </a:pPr>
            <a:endParaRPr lang="bg-BG" i="1" dirty="0"/>
          </a:p>
          <a:p>
            <a:pPr marL="0" indent="0">
              <a:buNone/>
            </a:pPr>
            <a:r>
              <a:rPr lang="bg-BG" i="1" dirty="0" smtClean="0"/>
              <a:t>За проектирането и създаването на вградени системи са необходими познания както по програмиране, така и по електроника!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Етапи на създаване на вградени системи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9" y="2633800"/>
            <a:ext cx="5232213" cy="22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621616"/>
            <a:ext cx="5257800" cy="22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Възможности за симулация на хардуера и управляващия софтуер във виртуална среда</a:t>
            </a:r>
          </a:p>
          <a:p>
            <a:r>
              <a:rPr lang="bg-BG" dirty="0" smtClean="0"/>
              <a:t>Създаване на прототипи</a:t>
            </a:r>
          </a:p>
          <a:p>
            <a:r>
              <a:rPr lang="bg-BG" dirty="0" smtClean="0"/>
              <a:t>Създаване на готова система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Етапи на създаване на вградени системи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2971800"/>
            <a:ext cx="4800600" cy="270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3962400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16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+mn-ea"/>
              </a:rPr>
              <a:t>Вградени системи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0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Вградените системи са системи които се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 smtClean="0"/>
              <a:t>се управляват от компютър.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Вградените системи са навсякъде около нас.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Микроконтролерът е малък едночипов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 smtClean="0"/>
              <a:t>компютър.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Проектирането на вградената система може да стане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в</a:t>
            </a:r>
            <a:r>
              <a:rPr lang="bg-BG" sz="3200" dirty="0" smtClean="0"/>
              <a:t>ъв виртуална среда, след което се минава към изработка на прототип и накрая към създаването готов продукт.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9505" y="1676400"/>
            <a:ext cx="2873707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Вградени системи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850">
            <a:off x="738137" y="1322400"/>
            <a:ext cx="4724400" cy="3164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30" y="1981200"/>
            <a:ext cx="5356318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0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1" i="1" dirty="0" smtClean="0"/>
              <a:t>Вградена система</a:t>
            </a:r>
            <a:r>
              <a:rPr lang="bg-BG" i="1" dirty="0" smtClean="0"/>
              <a:t> </a:t>
            </a:r>
            <a:r>
              <a:rPr lang="bg-BG" dirty="0" smtClean="0"/>
              <a:t>(на англ. </a:t>
            </a:r>
            <a:r>
              <a:rPr lang="en-US" i="1" dirty="0" smtClean="0"/>
              <a:t>Embedded system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е система, в която има вграденен компютърен модул който я управлява и анализира.</a:t>
            </a:r>
          </a:p>
          <a:p>
            <a:r>
              <a:rPr lang="bg-BG" dirty="0" smtClean="0"/>
              <a:t>Възможно е </a:t>
            </a:r>
            <a:r>
              <a:rPr lang="bg-BG" b="1" dirty="0" smtClean="0"/>
              <a:t>вградената система </a:t>
            </a:r>
            <a:r>
              <a:rPr lang="bg-BG" dirty="0" smtClean="0"/>
              <a:t>да бъде както самостоятелна система, така и част от по-голяма такава.</a:t>
            </a:r>
          </a:p>
          <a:p>
            <a:pPr marL="0" indent="0">
              <a:buNone/>
            </a:pP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Определение за вградена система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20" y="4114800"/>
            <a:ext cx="3828520" cy="21535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75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bg-BG" dirty="0" smtClean="0"/>
              <a:t>Съвременна перална машина </a:t>
            </a:r>
          </a:p>
          <a:p>
            <a:r>
              <a:rPr lang="bg-BG" dirty="0" smtClean="0"/>
              <a:t>Прахосмукачка-робот</a:t>
            </a:r>
          </a:p>
          <a:p>
            <a:r>
              <a:rPr lang="bg-BG" dirty="0" smtClean="0"/>
              <a:t>Светофар</a:t>
            </a:r>
          </a:p>
          <a:p>
            <a:r>
              <a:rPr lang="bg-BG" dirty="0" smtClean="0"/>
              <a:t>Охранителна система (СОТ)</a:t>
            </a:r>
          </a:p>
          <a:p>
            <a:r>
              <a:rPr lang="bg-BG" dirty="0" smtClean="0"/>
              <a:t>Анти-блокираща система за автомобил (</a:t>
            </a:r>
            <a:r>
              <a:rPr lang="en-US" dirty="0" smtClean="0"/>
              <a:t>ABS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Противобуксуваща система за автомобил (</a:t>
            </a:r>
            <a:r>
              <a:rPr lang="en-US" dirty="0" smtClean="0"/>
              <a:t>ASR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bg-BG" dirty="0" smtClean="0"/>
              <a:t>Електронна система за управление на дрон</a:t>
            </a:r>
          </a:p>
          <a:p>
            <a:r>
              <a:rPr lang="bg-BG" dirty="0" smtClean="0"/>
              <a:t>Автопилотна система на превозно средство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Примери за вградени системи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066800"/>
            <a:ext cx="3981063" cy="2514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6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5570355"/>
          </a:xfrm>
        </p:spPr>
        <p:txBody>
          <a:bodyPr/>
          <a:lstStyle/>
          <a:p>
            <a:r>
              <a:rPr lang="bg-BG" dirty="0" smtClean="0">
                <a:hlinkClick r:id="rId2"/>
              </a:rPr>
              <a:t>Робот преследвач на линия – </a:t>
            </a:r>
            <a:r>
              <a:rPr lang="en-US" dirty="0" smtClean="0">
                <a:hlinkClick r:id="rId2"/>
              </a:rPr>
              <a:t>(Line follower robot)</a:t>
            </a:r>
            <a:endParaRPr lang="en-US" dirty="0" smtClean="0"/>
          </a:p>
          <a:p>
            <a:r>
              <a:rPr lang="bg-BG" dirty="0" smtClean="0">
                <a:hlinkClick r:id="rId3"/>
              </a:rPr>
              <a:t>Робот за 3</a:t>
            </a:r>
            <a:r>
              <a:rPr lang="en-US" dirty="0" smtClean="0">
                <a:hlinkClick r:id="rId3"/>
              </a:rPr>
              <a:t>D </a:t>
            </a:r>
            <a:r>
              <a:rPr lang="bg-BG" dirty="0" smtClean="0">
                <a:hlinkClick r:id="rId3"/>
              </a:rPr>
              <a:t>лабиринт – </a:t>
            </a:r>
            <a:r>
              <a:rPr lang="en-US" dirty="0" smtClean="0">
                <a:hlinkClick r:id="rId3"/>
              </a:rPr>
              <a:t>(Wall maze robot)</a:t>
            </a:r>
            <a:endParaRPr lang="en-US" dirty="0" smtClean="0"/>
          </a:p>
          <a:p>
            <a:r>
              <a:rPr lang="bg-BG" dirty="0" smtClean="0">
                <a:hlinkClick r:id="rId4"/>
              </a:rPr>
              <a:t>Сумо робот – </a:t>
            </a:r>
            <a:r>
              <a:rPr lang="en-US" dirty="0" smtClean="0">
                <a:hlinkClick r:id="rId4"/>
              </a:rPr>
              <a:t>(Sumo robot)</a:t>
            </a:r>
            <a:endParaRPr lang="en-US" dirty="0" smtClean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Примери за вградени системи</a:t>
            </a:r>
            <a:r>
              <a:rPr lang="en-US" dirty="0" smtClean="0"/>
              <a:t> – </a:t>
            </a:r>
            <a:r>
              <a:rPr lang="bg-BG" dirty="0" smtClean="0"/>
              <a:t>образователни състезателни роботи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12" y="3581400"/>
            <a:ext cx="4529667" cy="2547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64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1" y="1143000"/>
            <a:ext cx="11877541" cy="5570355"/>
          </a:xfrm>
        </p:spPr>
        <p:txBody>
          <a:bodyPr/>
          <a:lstStyle/>
          <a:p>
            <a:r>
              <a:rPr lang="bg-BG" dirty="0" smtClean="0"/>
              <a:t>Биохимични анализатори</a:t>
            </a:r>
          </a:p>
          <a:p>
            <a:r>
              <a:rPr lang="bg-BG" dirty="0" smtClean="0"/>
              <a:t>Пейсмейкъри (електрически кардиостимулатор) – предназначен е за въздействие и коригиране на ритъма на сърцето. Имплантира се в тялото на човек.</a:t>
            </a:r>
          </a:p>
          <a:p>
            <a:r>
              <a:rPr lang="bg-BG" dirty="0" smtClean="0"/>
              <a:t>Бордово оборудване на сателитни системи</a:t>
            </a:r>
          </a:p>
          <a:p>
            <a:r>
              <a:rPr lang="bg-BG" dirty="0" smtClean="0"/>
              <a:t>Дозиращи машини във фармацевтиката, </a:t>
            </a:r>
          </a:p>
          <a:p>
            <a:pPr marL="0" indent="0">
              <a:buNone/>
            </a:pPr>
            <a:r>
              <a:rPr lang="bg-BG" dirty="0" smtClean="0"/>
              <a:t>хранително-вкусовата промишленост, строителството...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Примери за вградени системи - специализирани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87" y="3048000"/>
            <a:ext cx="3362325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3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Блокова схема на вградена система</a:t>
            </a:r>
            <a:endParaRPr lang="bg-BG" dirty="0"/>
          </a:p>
        </p:txBody>
      </p:sp>
      <p:pic>
        <p:nvPicPr>
          <p:cNvPr id="5" name="Content Placeholder 4" descr="ESB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89012" y="1143000"/>
            <a:ext cx="9895534" cy="529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07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63845"/>
            <a:ext cx="11804822" cy="5570355"/>
          </a:xfrm>
        </p:spPr>
        <p:txBody>
          <a:bodyPr/>
          <a:lstStyle/>
          <a:p>
            <a:r>
              <a:rPr lang="bg-BG" dirty="0" smtClean="0"/>
              <a:t>Най-важното нещо във всяка вградена система е микрокомпютърът . Той представялява програмируемият модул, в който е заредена програмата за управление на системата. Може да кажем, че той е „мозъкът“ на системата. В зависимост от изискванията за управление и мониторинг на системата микрокомпютърът може да представлява : едноплатков компютър, микроконтролер </a:t>
            </a:r>
            <a:r>
              <a:rPr lang="en-US" dirty="0" smtClean="0"/>
              <a:t>(MCU)</a:t>
            </a:r>
            <a:r>
              <a:rPr lang="bg-BG" dirty="0" smtClean="0"/>
              <a:t>, цифров сигнален процесор </a:t>
            </a:r>
            <a:r>
              <a:rPr lang="en-US" dirty="0" smtClean="0"/>
              <a:t>(DSP), </a:t>
            </a:r>
            <a:r>
              <a:rPr lang="bg-BG" dirty="0" smtClean="0"/>
              <a:t>програмируема матрица </a:t>
            </a:r>
            <a:r>
              <a:rPr lang="en-US" dirty="0" smtClean="0"/>
              <a:t>(PAL/CPLD/FPGA), </a:t>
            </a:r>
            <a:r>
              <a:rPr lang="bg-BG" dirty="0" smtClean="0"/>
              <a:t>програмируем логически контролер (</a:t>
            </a:r>
            <a:r>
              <a:rPr lang="en-US" dirty="0" smtClean="0"/>
              <a:t>PLC</a:t>
            </a:r>
            <a:r>
              <a:rPr lang="bg-BG" dirty="0" smtClean="0"/>
              <a:t>)</a:t>
            </a: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1239597" cy="1110780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Блокова схема на вградена </a:t>
            </a:r>
            <a:r>
              <a:rPr lang="bg-BG" dirty="0" smtClean="0"/>
              <a:t>система  - микрокомпютър (програмируемо у-во)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900" y="600247"/>
            <a:ext cx="1741912" cy="1304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5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2098</TotalTime>
  <Words>1205</Words>
  <Application>Microsoft Office PowerPoint</Application>
  <PresentationFormat>Custom</PresentationFormat>
  <Paragraphs>146</Paragraphs>
  <Slides>28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SoftUni 16x9</vt:lpstr>
      <vt:lpstr>1_SoftUni 16x9</vt:lpstr>
      <vt:lpstr>Увод във вградените системи</vt:lpstr>
      <vt:lpstr>Съдържание</vt:lpstr>
      <vt:lpstr>Вградени системи</vt:lpstr>
      <vt:lpstr>Определение за вградена система</vt:lpstr>
      <vt:lpstr>Примери за вградени системи </vt:lpstr>
      <vt:lpstr>Примери за вградени системи – образователни състезателни роботи</vt:lpstr>
      <vt:lpstr>Примери за вградени системи - специализирани</vt:lpstr>
      <vt:lpstr>Блокова схема на вградена система</vt:lpstr>
      <vt:lpstr>Блокова схема на вградена система  - микрокомпютър (програмируемо у-во)</vt:lpstr>
      <vt:lpstr>Блокова схема на вградена система –  сензори</vt:lpstr>
      <vt:lpstr>Блокова схема на вградена система – разяснение – изпълнителни устройства</vt:lpstr>
      <vt:lpstr>Блокова схема на вградена система –  преобразувателни схеми</vt:lpstr>
      <vt:lpstr>Блокова схема на вградена система - комуникация</vt:lpstr>
      <vt:lpstr>Блокова схема на вградена система – обобщение</vt:lpstr>
      <vt:lpstr>Микроконтролери</vt:lpstr>
      <vt:lpstr>Микроконтролер</vt:lpstr>
      <vt:lpstr>Блокова схема на микроконтролер</vt:lpstr>
      <vt:lpstr>Основни параметри на микроконтролерите</vt:lpstr>
      <vt:lpstr>Програмиране на микроконтролери</vt:lpstr>
      <vt:lpstr>Записване на програмата</vt:lpstr>
      <vt:lpstr>Езици за програмиране на микроконтролери</vt:lpstr>
      <vt:lpstr>Езици за програмиране на микроконтролери</vt:lpstr>
      <vt:lpstr>Етапи на разработка на вградени системи</vt:lpstr>
      <vt:lpstr>Етапи на създаване на вградени системи</vt:lpstr>
      <vt:lpstr>Етапи на създаване на вградени системи</vt:lpstr>
      <vt:lpstr>Вградени системи</vt:lpstr>
      <vt:lpstr>Какво научихме днес?</vt:lpstr>
      <vt:lpstr>Лиценз</vt:lpstr>
    </vt:vector>
  </TitlesOfParts>
  <Manager/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Vencislav Nachev</cp:lastModifiedBy>
  <cp:revision>193</cp:revision>
  <dcterms:created xsi:type="dcterms:W3CDTF">2014-01-02T17:00:34Z</dcterms:created>
  <dcterms:modified xsi:type="dcterms:W3CDTF">2019-04-01T20:25:56Z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